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305" r:id="rId5"/>
    <p:sldId id="313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6" r:id="rId14"/>
    <p:sldId id="320" r:id="rId15"/>
    <p:sldId id="322" r:id="rId16"/>
    <p:sldId id="323" r:id="rId17"/>
    <p:sldId id="324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B9D"/>
    <a:srgbClr val="C8E1B7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>
        <p:scale>
          <a:sx n="89" d="100"/>
          <a:sy n="89" d="100"/>
        </p:scale>
        <p:origin x="466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7986-F0E0-40BF-8C2F-EB27287CD33E}" type="datetimeFigureOut">
              <a:rPr lang="en-IN" smtClean="0"/>
              <a:t>19-07-2024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41E16-0306-46B5-94FA-CA283B402A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824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16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25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53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96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67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55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41E16-0306-46B5-94FA-CA283B402AA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42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9" y="2713703"/>
            <a:ext cx="12139200" cy="1170038"/>
          </a:xfrm>
        </p:spPr>
        <p:txBody>
          <a:bodyPr>
            <a:normAutofit/>
          </a:bodyPr>
          <a:lstStyle/>
          <a:p>
            <a:r>
              <a:rPr lang="en-US" sz="4400" dirty="0"/>
              <a:t>Supply Chain and Finance Analytics using 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F7C03-7F8D-4901-5ABD-42A47001C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52" y="421693"/>
            <a:ext cx="2163095" cy="1759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15ECC-5024-5F4E-8BDC-1DCD93A029C2}"/>
              </a:ext>
            </a:extLst>
          </p:cNvPr>
          <p:cNvSpPr txBox="1"/>
          <p:nvPr/>
        </p:nvSpPr>
        <p:spPr>
          <a:xfrm>
            <a:off x="4365520" y="4287430"/>
            <a:ext cx="3854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Programming Language : SQL</a:t>
            </a:r>
            <a:br>
              <a:rPr lang="en-IN" sz="2400" dirty="0"/>
            </a:br>
            <a:r>
              <a:rPr lang="en-IN" sz="2400" dirty="0"/>
              <a:t>Database: MySQL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8552-96F2-2D06-D95D-00601B27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9097"/>
          </a:xfrm>
        </p:spPr>
        <p:txBody>
          <a:bodyPr>
            <a:normAutofit fontScale="90000"/>
          </a:bodyPr>
          <a:lstStyle/>
          <a:p>
            <a:r>
              <a:rPr lang="en-IN" dirty="0"/>
              <a:t> Net Sales % Share by Region APAC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91041-DA82-0550-74F9-FD69F4E04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38"/>
                    </a14:imgEffect>
                    <a14:imgEffect>
                      <a14:saturation sat="106000"/>
                    </a14:imgEffect>
                    <a14:imgEffect>
                      <a14:brightnessContrast bright="40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9238" y="1084099"/>
            <a:ext cx="8678174" cy="4689802"/>
          </a:xfrm>
        </p:spPr>
      </p:pic>
    </p:spTree>
    <p:extLst>
      <p:ext uri="{BB962C8B-B14F-4D97-AF65-F5344CB8AC3E}">
        <p14:creationId xmlns:p14="http://schemas.microsoft.com/office/powerpoint/2010/main" val="398358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8946-3C42-151F-36CB-1660C940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0103"/>
          </a:xfrm>
        </p:spPr>
        <p:txBody>
          <a:bodyPr>
            <a:normAutofit fontScale="90000"/>
          </a:bodyPr>
          <a:lstStyle/>
          <a:p>
            <a:r>
              <a:rPr lang="en-IN" dirty="0"/>
              <a:t>Supply Chain Forecast Accuracy F.Y. 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4ECEC-C568-776E-7FEF-AD638940A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031245"/>
            <a:ext cx="4744528" cy="42036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94035-4FDE-9897-81B1-BF078C49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2" y="1259457"/>
            <a:ext cx="4744528" cy="4271353"/>
          </a:xfrm>
          <a:prstGeom prst="rect">
            <a:avLst/>
          </a:prstGeom>
        </p:spPr>
      </p:pic>
      <p:pic>
        <p:nvPicPr>
          <p:cNvPr id="8" name="Graphic 7" descr="Arrow: Rotate right with solid fill">
            <a:extLst>
              <a:ext uri="{FF2B5EF4-FFF2-40B4-BE49-F238E27FC236}">
                <a16:creationId xmlns:a16="http://schemas.microsoft.com/office/drawing/2014/main" id="{4DAEFCF3-72A9-4A30-E818-0839B83DF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89577" flipH="1">
            <a:off x="5057337" y="5225150"/>
            <a:ext cx="1815474" cy="15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9315-BB98-006C-77F5-5C7DF326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6801"/>
          </a:xfrm>
        </p:spPr>
        <p:txBody>
          <a:bodyPr>
            <a:normAutofit fontScale="90000"/>
          </a:bodyPr>
          <a:lstStyle/>
          <a:p>
            <a:r>
              <a:rPr lang="en-IN" dirty="0"/>
              <a:t>Top 3 Products from Each Division by Total Sold Quantity in F.Y.2021 using stored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BA357-7B0D-1DAD-B89C-BAFA3F3B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0099" y="4704448"/>
            <a:ext cx="3582731" cy="1730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ECF1D-BE98-A6C2-D422-2E90693F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99" y="1288313"/>
            <a:ext cx="4046571" cy="2231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F2BB7F-8517-153E-13C5-56092AD5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08" y="1118446"/>
            <a:ext cx="6599492" cy="4084674"/>
          </a:xfrm>
          <a:prstGeom prst="rect">
            <a:avLst/>
          </a:prstGeom>
        </p:spPr>
      </p:pic>
      <p:pic>
        <p:nvPicPr>
          <p:cNvPr id="6" name="Graphic 5" descr="Arrow: Rotate right with solid fill">
            <a:extLst>
              <a:ext uri="{FF2B5EF4-FFF2-40B4-BE49-F238E27FC236}">
                <a16:creationId xmlns:a16="http://schemas.microsoft.com/office/drawing/2014/main" id="{15221032-808B-D16C-B478-3B7F9E9DC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893065" flipH="1">
            <a:off x="11246624" y="3780236"/>
            <a:ext cx="1122776" cy="949394"/>
          </a:xfrm>
          <a:prstGeom prst="rect">
            <a:avLst/>
          </a:prstGeom>
        </p:spPr>
      </p:pic>
      <p:pic>
        <p:nvPicPr>
          <p:cNvPr id="9" name="Graphic 8" descr="Arrow: Rotate right with solid fill">
            <a:extLst>
              <a:ext uri="{FF2B5EF4-FFF2-40B4-BE49-F238E27FC236}">
                <a16:creationId xmlns:a16="http://schemas.microsoft.com/office/drawing/2014/main" id="{F0B0BE96-517C-140A-31F6-F070FEEF6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299328" flipH="1">
            <a:off x="6428970" y="5519364"/>
            <a:ext cx="1475597" cy="12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2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B820-35FE-3A61-4285-96370BA2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826"/>
            <a:ext cx="12191999" cy="1213979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market </a:t>
            </a:r>
            <a:r>
              <a:rPr lang="en-IN" dirty="0" err="1"/>
              <a:t>badget</a:t>
            </a:r>
            <a:r>
              <a:rPr lang="en-IN" dirty="0"/>
              <a:t> report for any market using stored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BCC42-392D-26F4-2DBC-0EFE901B3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3440008"/>
            <a:ext cx="3605843" cy="19346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73BD5-0AB3-C2A5-C51C-81F41866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973" y="1906438"/>
            <a:ext cx="1894891" cy="681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5EA28-EAFB-068F-CE15-F132523B9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2" y="1477366"/>
            <a:ext cx="4873429" cy="4757339"/>
          </a:xfrm>
          <a:prstGeom prst="rect">
            <a:avLst/>
          </a:prstGeom>
        </p:spPr>
      </p:pic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CBCD788B-FC82-E91B-C1FC-FFE50D56C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517691" flipH="1">
            <a:off x="4984391" y="5468663"/>
            <a:ext cx="1475597" cy="1247732"/>
          </a:xfrm>
          <a:prstGeom prst="rect">
            <a:avLst/>
          </a:prstGeom>
        </p:spPr>
      </p:pic>
      <p:pic>
        <p:nvPicPr>
          <p:cNvPr id="11" name="Graphic 10" descr="Arrow: Rotate right with solid fill">
            <a:extLst>
              <a:ext uri="{FF2B5EF4-FFF2-40B4-BE49-F238E27FC236}">
                <a16:creationId xmlns:a16="http://schemas.microsoft.com/office/drawing/2014/main" id="{130A0C97-C194-4A2C-A16B-1A6DF76CB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65544" flipH="1">
            <a:off x="10043272" y="3027355"/>
            <a:ext cx="1475597" cy="12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339E-AE1C-57EA-953F-F492126E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66802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monthly gross sales report for any customer using stored procedure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E73FD-AB88-FDFA-941D-D1EB0CF5F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89" y="1143228"/>
            <a:ext cx="5020384" cy="32540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40B2C-2211-92CB-C04E-B2C444EC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90" y="4877641"/>
            <a:ext cx="3142997" cy="164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3C3BC-0D9A-C9BF-C318-B065E373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698" y="1066802"/>
            <a:ext cx="2827265" cy="4388235"/>
          </a:xfrm>
          <a:prstGeom prst="rect">
            <a:avLst/>
          </a:prstGeom>
        </p:spPr>
      </p:pic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96AB57F7-B7B3-C4BD-1E91-9B8C23114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954748" flipH="1">
            <a:off x="3559646" y="4684380"/>
            <a:ext cx="1475597" cy="1247732"/>
          </a:xfrm>
          <a:prstGeom prst="rect">
            <a:avLst/>
          </a:prstGeom>
        </p:spPr>
      </p:pic>
      <p:pic>
        <p:nvPicPr>
          <p:cNvPr id="11" name="Graphic 10" descr="Arrow: Rotate right with solid fill">
            <a:extLst>
              <a:ext uri="{FF2B5EF4-FFF2-40B4-BE49-F238E27FC236}">
                <a16:creationId xmlns:a16="http://schemas.microsoft.com/office/drawing/2014/main" id="{9BA5D3CB-F630-879C-1755-57756791C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097250" flipH="1">
            <a:off x="8513122" y="5583949"/>
            <a:ext cx="1475597" cy="12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9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ECD0-7DE3-F731-87E4-492DD4E83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609600"/>
          </a:xfrm>
        </p:spPr>
        <p:txBody>
          <a:bodyPr>
            <a:normAutofit fontScale="90000"/>
          </a:bodyPr>
          <a:lstStyle/>
          <a:p>
            <a:r>
              <a:rPr lang="en-IN" dirty="0"/>
              <a:t>Database Views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75582-61F4-841C-6C6C-3A55A9350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942" y="888520"/>
            <a:ext cx="8143337" cy="4822167"/>
          </a:xfrm>
        </p:spPr>
      </p:pic>
    </p:spTree>
    <p:extLst>
      <p:ext uri="{BB962C8B-B14F-4D97-AF65-F5344CB8AC3E}">
        <p14:creationId xmlns:p14="http://schemas.microsoft.com/office/powerpoint/2010/main" val="4046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EDBC-4874-61C9-528B-C609839D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8324"/>
            <a:ext cx="10353762" cy="599766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AtliQ</a:t>
            </a:r>
            <a:r>
              <a:rPr lang="en-IN" dirty="0"/>
              <a:t> Hardware Business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32ABF-24B1-6E9D-F900-E7611A3A1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2557" y="1091380"/>
            <a:ext cx="8200708" cy="5176684"/>
          </a:xfrm>
        </p:spPr>
      </p:pic>
    </p:spTree>
    <p:extLst>
      <p:ext uri="{BB962C8B-B14F-4D97-AF65-F5344CB8AC3E}">
        <p14:creationId xmlns:p14="http://schemas.microsoft.com/office/powerpoint/2010/main" val="342172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A661-AF83-319F-6B89-8840C611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4632"/>
            <a:ext cx="10353762" cy="550606"/>
          </a:xfrm>
        </p:spPr>
        <p:txBody>
          <a:bodyPr>
            <a:normAutofit fontScale="90000"/>
          </a:bodyPr>
          <a:lstStyle/>
          <a:p>
            <a:r>
              <a:rPr lang="en-IN" dirty="0"/>
              <a:t>Entity Relationship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840ED1-28D7-E462-EBE5-3EFF8B37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922" y="1425677"/>
            <a:ext cx="7511845" cy="4257368"/>
          </a:xfrm>
        </p:spPr>
      </p:pic>
    </p:spTree>
    <p:extLst>
      <p:ext uri="{BB962C8B-B14F-4D97-AF65-F5344CB8AC3E}">
        <p14:creationId xmlns:p14="http://schemas.microsoft.com/office/powerpoint/2010/main" val="238404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2221-9EB1-322B-DD1D-9D44415F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0039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report of Croma India product wise sales for F.Y.-2021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3F66E1-7ECF-C12A-2225-54F2D69C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44" y="1124521"/>
            <a:ext cx="3891945" cy="334915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22587-E4C2-83AF-4981-9B6A8DA0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884" y="1415845"/>
            <a:ext cx="6253316" cy="4847303"/>
          </a:xfrm>
          <a:prstGeom prst="rect">
            <a:avLst/>
          </a:prstGeom>
        </p:spPr>
      </p:pic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A55DA62E-9E61-2785-6DE7-0781D1006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4562" y="21557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7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23EB-FF43-0891-E55F-1F2A5260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820"/>
            <a:ext cx="12192000" cy="786580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Yearly gross sales report of Croma India with fiscal year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520B4-B41C-21A2-4F25-25158C058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246" y="1376584"/>
            <a:ext cx="3841023" cy="2717321"/>
          </a:xfrm>
        </p:spPr>
      </p:pic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F05EA19F-3001-E440-C968-1CD12D01E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2213" y="2105240"/>
            <a:ext cx="1914832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46645-B9CF-C40D-E644-4362E6DFB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116" y="1376584"/>
            <a:ext cx="3303638" cy="2371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EA6DA-3B7F-0715-4E76-CFE99D773C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5510" y="4456942"/>
            <a:ext cx="4099915" cy="2225233"/>
          </a:xfrm>
          <a:prstGeom prst="rect">
            <a:avLst/>
          </a:prstGeom>
          <a:ln>
            <a:solidFill>
              <a:srgbClr val="C8E1B7"/>
            </a:solidFill>
          </a:ln>
        </p:spPr>
      </p:pic>
      <p:pic>
        <p:nvPicPr>
          <p:cNvPr id="12" name="Graphic 11" descr="Arrow: Rotate right with solid fill">
            <a:extLst>
              <a:ext uri="{FF2B5EF4-FFF2-40B4-BE49-F238E27FC236}">
                <a16:creationId xmlns:a16="http://schemas.microsoft.com/office/drawing/2014/main" id="{27665199-5B10-C9CD-F6A7-CED66CC04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222248">
            <a:off x="9770553" y="4078322"/>
            <a:ext cx="1454619" cy="14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21A8-3BAE-1553-7A77-5378E273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658" y="1"/>
            <a:ext cx="12270658" cy="619432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Report of Top 5 Market for fiscal year 2021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2A9CF-56A6-4733-BF67-119D7BEBE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302" y="1209733"/>
            <a:ext cx="3971769" cy="2763974"/>
          </a:xfrm>
        </p:spPr>
      </p:pic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9660819D-7637-B8B7-71C8-56BA2BC9E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77392">
            <a:off x="5864941" y="2134520"/>
            <a:ext cx="1219202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C6A7D-F15F-A51F-B0FB-98F4A91B3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685" y="995654"/>
            <a:ext cx="4139379" cy="2357145"/>
          </a:xfrm>
          <a:prstGeom prst="rect">
            <a:avLst/>
          </a:prstGeom>
        </p:spPr>
      </p:pic>
      <p:pic>
        <p:nvPicPr>
          <p:cNvPr id="9" name="Graphic 8" descr="Arrow: Rotate right with solid fill">
            <a:extLst>
              <a:ext uri="{FF2B5EF4-FFF2-40B4-BE49-F238E27FC236}">
                <a16:creationId xmlns:a16="http://schemas.microsoft.com/office/drawing/2014/main" id="{AC7F49C4-B7D4-95EF-3A77-42DD25D207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222248">
            <a:off x="10700763" y="3465618"/>
            <a:ext cx="1454619" cy="1454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568144-0C98-6C3D-B4CE-672455307BB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804889"/>
            <a:ext cx="4316361" cy="28425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71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FC9C-7B12-4781-52CE-BECE690B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75071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Report of Top 5 Customer for fiscal year 2021 </a:t>
            </a:r>
          </a:p>
        </p:txBody>
      </p:sp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9B52EC20-D376-80D1-301D-4849C2BCB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77392">
            <a:off x="5196346" y="2635964"/>
            <a:ext cx="1219202" cy="9144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88095AA-91EF-DEF9-F187-98ECE10D1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2047" y="1351273"/>
            <a:ext cx="4004540" cy="320829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77481A-4122-2C25-9C4B-E7A820832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686" y="1546688"/>
            <a:ext cx="4139379" cy="26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7707-9255-752E-D51E-A3A7D200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066801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Report of Net Sales % share by Customer for fiscal year 2021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AA3C6-F462-57EB-11BF-429D59BBA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5652" y="1639020"/>
            <a:ext cx="4455898" cy="32694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7E17B-B86D-8321-68BA-3716B4A5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686" y="1862537"/>
            <a:ext cx="4021518" cy="3132925"/>
          </a:xfrm>
          <a:prstGeom prst="rect">
            <a:avLst/>
          </a:prstGeom>
        </p:spPr>
      </p:pic>
      <p:pic>
        <p:nvPicPr>
          <p:cNvPr id="8" name="Graphic 7" descr="Arrow: Slight curve with solid fill">
            <a:extLst>
              <a:ext uri="{FF2B5EF4-FFF2-40B4-BE49-F238E27FC236}">
                <a16:creationId xmlns:a16="http://schemas.microsoft.com/office/drawing/2014/main" id="{33F54814-9156-1D56-C4E3-0532DA780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017" y="2881770"/>
            <a:ext cx="121920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63AE-78A4-BA80-1991-ADDF2CAC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7084"/>
          </a:xfrm>
        </p:spPr>
        <p:txBody>
          <a:bodyPr>
            <a:normAutofit fontScale="90000"/>
          </a:bodyPr>
          <a:lstStyle/>
          <a:p>
            <a:r>
              <a:rPr lang="en-IN" dirty="0"/>
              <a:t>Generate a Report of Net Sales % share by Region APAC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11318-86F9-028D-4FD4-5DF75C55E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125" y="1570008"/>
            <a:ext cx="4960188" cy="37179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CBE9D-0635-A44E-7778-C74CB8BA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889" y="1865002"/>
            <a:ext cx="4109742" cy="3127996"/>
          </a:xfrm>
          <a:prstGeom prst="rect">
            <a:avLst/>
          </a:prstGeom>
        </p:spPr>
      </p:pic>
      <p:pic>
        <p:nvPicPr>
          <p:cNvPr id="8" name="Graphic 7" descr="Arrow: Slight curve with solid fill">
            <a:extLst>
              <a:ext uri="{FF2B5EF4-FFF2-40B4-BE49-F238E27FC236}">
                <a16:creationId xmlns:a16="http://schemas.microsoft.com/office/drawing/2014/main" id="{9510E952-8AB5-AE9D-CB9A-C28F155C1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881770"/>
            <a:ext cx="121920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8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16c05727-aa75-4e4a-9b5f-8a80a1165891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{B70FE037-36EE-4A85-BA82-68373D28211A}tf00934815_win32</Template>
  <TotalTime>140</TotalTime>
  <Words>162</Words>
  <Application>Microsoft Office PowerPoint</Application>
  <PresentationFormat>Widescreen</PresentationFormat>
  <Paragraphs>23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Goudy Old Style</vt:lpstr>
      <vt:lpstr>Wingdings 2</vt:lpstr>
      <vt:lpstr>SlateVTI</vt:lpstr>
      <vt:lpstr>Supply Chain and Finance Analytics using SQL</vt:lpstr>
      <vt:lpstr>AtliQ Hardware Business Model</vt:lpstr>
      <vt:lpstr>Entity Relationship Diagram</vt:lpstr>
      <vt:lpstr>Generate a report of Croma India product wise sales for F.Y.-2021</vt:lpstr>
      <vt:lpstr>Generate a Yearly gross sales report of Croma India with fiscal year </vt:lpstr>
      <vt:lpstr>Generate a Report of Top 5 Market for fiscal year 2021 </vt:lpstr>
      <vt:lpstr>Generate a Report of Top 5 Customer for fiscal year 2021 </vt:lpstr>
      <vt:lpstr>Generate a Report of Net Sales % share by Customer for fiscal year 2021 </vt:lpstr>
      <vt:lpstr>Generate a Report of Net Sales % share by Region APAC</vt:lpstr>
      <vt:lpstr> Net Sales % Share by Region APAC</vt:lpstr>
      <vt:lpstr>Supply Chain Forecast Accuracy F.Y. 2021</vt:lpstr>
      <vt:lpstr>Top 3 Products from Each Division by Total Sold Quantity in F.Y.2021 using stored procedure</vt:lpstr>
      <vt:lpstr>Generate market badget report for any market using stored procedure</vt:lpstr>
      <vt:lpstr>Generate monthly gross sales report for any customer using stored procedure</vt:lpstr>
      <vt:lpstr>Database Views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Harsha Vardhan</dc:creator>
  <cp:lastModifiedBy>Harsha Vardhan</cp:lastModifiedBy>
  <cp:revision>3</cp:revision>
  <cp:lastPrinted>2024-07-19T16:57:49Z</cp:lastPrinted>
  <dcterms:created xsi:type="dcterms:W3CDTF">2024-07-19T14:36:51Z</dcterms:created>
  <dcterms:modified xsi:type="dcterms:W3CDTF">2024-07-19T16:57:50Z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